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6" r:id="rId2"/>
    <p:sldId id="257" r:id="rId3"/>
    <p:sldId id="258" r:id="rId4"/>
    <p:sldId id="259" r:id="rId5"/>
    <p:sldId id="267" r:id="rId6"/>
    <p:sldId id="260" r:id="rId7"/>
    <p:sldId id="261" r:id="rId8"/>
    <p:sldId id="273" r:id="rId9"/>
    <p:sldId id="263" r:id="rId10"/>
    <p:sldId id="262" r:id="rId11"/>
    <p:sldId id="272" r:id="rId12"/>
    <p:sldId id="274" r:id="rId13"/>
    <p:sldId id="264" r:id="rId14"/>
    <p:sldId id="275" r:id="rId15"/>
    <p:sldId id="269" r:id="rId16"/>
    <p:sldId id="266" r:id="rId17"/>
    <p:sldId id="271" r:id="rId18"/>
    <p:sldId id="270" r:id="rId19"/>
    <p:sldId id="268" r:id="rId20"/>
    <p:sldId id="276" r:id="rId2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73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348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458200" cy="5943600"/>
            <a:chOff x="0" y="0"/>
            <a:chExt cx="5328" cy="3744"/>
          </a:xfrm>
        </p:grpSpPr>
        <p:sp>
          <p:nvSpPr>
            <p:cNvPr id="5" name="Freeform 3"/>
            <p:cNvSpPr>
              <a:spLocks/>
            </p:cNvSpPr>
            <p:nvPr/>
          </p:nvSpPr>
          <p:spPr bwMode="hidden">
            <a:xfrm>
              <a:off x="0" y="1440"/>
              <a:ext cx="5155" cy="2304"/>
            </a:xfrm>
            <a:custGeom>
              <a:avLst/>
              <a:gdLst/>
              <a:ahLst/>
              <a:cxnLst>
                <a:cxn ang="0">
                  <a:pos x="5154" y="1769"/>
                </a:cxn>
                <a:cxn ang="0">
                  <a:pos x="0" y="2304"/>
                </a:cxn>
                <a:cxn ang="0">
                  <a:pos x="0" y="1252"/>
                </a:cxn>
                <a:cxn ang="0">
                  <a:pos x="5155" y="0"/>
                </a:cxn>
                <a:cxn ang="0">
                  <a:pos x="5155" y="1416"/>
                </a:cxn>
                <a:cxn ang="0">
                  <a:pos x="5154" y="1769"/>
                </a:cxn>
              </a:cxnLst>
              <a:rect l="0" t="0" r="r" b="b"/>
              <a:pathLst>
                <a:path w="5155" h="2304">
                  <a:moveTo>
                    <a:pt x="5154" y="1769"/>
                  </a:moveTo>
                  <a:lnTo>
                    <a:pt x="0" y="2304"/>
                  </a:lnTo>
                  <a:lnTo>
                    <a:pt x="0" y="1252"/>
                  </a:lnTo>
                  <a:lnTo>
                    <a:pt x="5155" y="0"/>
                  </a:lnTo>
                  <a:lnTo>
                    <a:pt x="5155" y="1416"/>
                  </a:lnTo>
                  <a:lnTo>
                    <a:pt x="5154" y="1769"/>
                  </a:lnTo>
                  <a:close/>
                </a:path>
              </a:pathLst>
            </a:custGeom>
            <a:gradFill rotWithShape="1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6" name="Freeform 4"/>
            <p:cNvSpPr>
              <a:spLocks/>
            </p:cNvSpPr>
            <p:nvPr/>
          </p:nvSpPr>
          <p:spPr bwMode="hidden">
            <a:xfrm>
              <a:off x="0" y="0"/>
              <a:ext cx="5328" cy="3689"/>
            </a:xfrm>
            <a:custGeom>
              <a:avLst/>
              <a:gdLst/>
              <a:ahLst/>
              <a:cxnLst>
                <a:cxn ang="0">
                  <a:pos x="5311" y="3209"/>
                </a:cxn>
                <a:cxn ang="0">
                  <a:pos x="0" y="3689"/>
                </a:cxn>
                <a:cxn ang="0">
                  <a:pos x="0" y="9"/>
                </a:cxn>
                <a:cxn ang="0">
                  <a:pos x="5328" y="0"/>
                </a:cxn>
                <a:cxn ang="0">
                  <a:pos x="5311" y="3209"/>
                </a:cxn>
              </a:cxnLst>
              <a:rect l="0" t="0" r="r" b="b"/>
              <a:pathLst>
                <a:path w="5328" h="3689">
                  <a:moveTo>
                    <a:pt x="5311" y="3209"/>
                  </a:moveTo>
                  <a:lnTo>
                    <a:pt x="0" y="3689"/>
                  </a:lnTo>
                  <a:lnTo>
                    <a:pt x="0" y="9"/>
                  </a:lnTo>
                  <a:lnTo>
                    <a:pt x="5328" y="0"/>
                  </a:lnTo>
                  <a:lnTo>
                    <a:pt x="5311" y="3209"/>
                  </a:lnTo>
                  <a:close/>
                </a:path>
              </a:pathLst>
            </a:custGeom>
            <a:gradFill rotWithShape="1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39941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9945" name="Rectangle 9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68475"/>
            <a:ext cx="7772400" cy="1736725"/>
          </a:xfrm>
        </p:spPr>
        <p:txBody>
          <a:bodyPr anchor="b" anchorCtr="1"/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A21982-7656-46EA-BBDD-5296957C6D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241C2D-99C2-4D74-AA74-7FAF03738BC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2136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213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78F429E-55F3-4B81-9B1B-560B33020E0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914829-07F7-4F97-A481-C904A59102C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2DD1B2-C01F-4176-8B7F-38D9D2032CC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495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495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896FE0-5D0B-4D66-B6B6-FE3F205175E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CE81A7B-4FDF-441F-BE4E-DD9965FEF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4D9ADD-6C78-4064-9AF0-92F05529C04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1835F5-0D3E-417A-B1A0-7FBD52EF830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6E17A0-AC67-4435-AE28-4964D12F2D8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DA7311-E9D1-4B25-BCA9-FAF8F670676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7242175" cy="1981200"/>
            <a:chOff x="0" y="0"/>
            <a:chExt cx="4562" cy="1248"/>
          </a:xfrm>
        </p:grpSpPr>
        <p:sp>
          <p:nvSpPr>
            <p:cNvPr id="38915" name="Freeform 3"/>
            <p:cNvSpPr>
              <a:spLocks/>
            </p:cNvSpPr>
            <p:nvPr/>
          </p:nvSpPr>
          <p:spPr bwMode="hidden">
            <a:xfrm>
              <a:off x="0" y="583"/>
              <a:ext cx="4487" cy="665"/>
            </a:xfrm>
            <a:custGeom>
              <a:avLst/>
              <a:gdLst/>
              <a:ahLst/>
              <a:cxnLst>
                <a:cxn ang="0">
                  <a:pos x="4800" y="299"/>
                </a:cxn>
                <a:cxn ang="0">
                  <a:pos x="0" y="665"/>
                </a:cxn>
                <a:cxn ang="0">
                  <a:pos x="0" y="0"/>
                </a:cxn>
                <a:cxn ang="0">
                  <a:pos x="4806" y="1"/>
                </a:cxn>
                <a:cxn ang="0">
                  <a:pos x="4800" y="153"/>
                </a:cxn>
                <a:cxn ang="0">
                  <a:pos x="4800" y="299"/>
                </a:cxn>
              </a:cxnLst>
              <a:rect l="0" t="0" r="r" b="b"/>
              <a:pathLst>
                <a:path w="4806" h="665">
                  <a:moveTo>
                    <a:pt x="4800" y="299"/>
                  </a:moveTo>
                  <a:lnTo>
                    <a:pt x="0" y="665"/>
                  </a:lnTo>
                  <a:lnTo>
                    <a:pt x="0" y="0"/>
                  </a:lnTo>
                  <a:lnTo>
                    <a:pt x="4806" y="1"/>
                  </a:lnTo>
                  <a:lnTo>
                    <a:pt x="4800" y="153"/>
                  </a:lnTo>
                  <a:lnTo>
                    <a:pt x="4800" y="299"/>
                  </a:lnTo>
                  <a:close/>
                </a:path>
              </a:pathLst>
            </a:custGeom>
            <a:gradFill rotWithShape="1">
              <a:gsLst>
                <a:gs pos="0">
                  <a:schemeClr val="bg1">
                    <a:gamma/>
                    <a:shade val="94118"/>
                    <a:invGamma/>
                  </a:schemeClr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8916" name="Freeform 4"/>
            <p:cNvSpPr>
              <a:spLocks/>
            </p:cNvSpPr>
            <p:nvPr/>
          </p:nvSpPr>
          <p:spPr bwMode="hidden">
            <a:xfrm>
              <a:off x="0" y="0"/>
              <a:ext cx="4562" cy="1199"/>
            </a:xfrm>
            <a:custGeom>
              <a:avLst/>
              <a:gdLst/>
              <a:ahLst/>
              <a:cxnLst>
                <a:cxn ang="0">
                  <a:pos x="4560" y="932"/>
                </a:cxn>
                <a:cxn ang="0">
                  <a:pos x="0" y="1199"/>
                </a:cxn>
                <a:cxn ang="0">
                  <a:pos x="0" y="0"/>
                </a:cxn>
                <a:cxn ang="0">
                  <a:pos x="4562" y="0"/>
                </a:cxn>
                <a:cxn ang="0">
                  <a:pos x="4560" y="932"/>
                </a:cxn>
                <a:cxn ang="0">
                  <a:pos x="4560" y="932"/>
                </a:cxn>
              </a:cxnLst>
              <a:rect l="0" t="0" r="r" b="b"/>
              <a:pathLst>
                <a:path w="4562" h="1199">
                  <a:moveTo>
                    <a:pt x="4560" y="932"/>
                  </a:moveTo>
                  <a:lnTo>
                    <a:pt x="0" y="1199"/>
                  </a:lnTo>
                  <a:lnTo>
                    <a:pt x="0" y="0"/>
                  </a:lnTo>
                  <a:lnTo>
                    <a:pt x="4562" y="0"/>
                  </a:lnTo>
                  <a:lnTo>
                    <a:pt x="4560" y="932"/>
                  </a:lnTo>
                  <a:lnTo>
                    <a:pt x="4560" y="93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38917" name="Rectangle 5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8918" name="Rectangle 6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8919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8920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8921" name="Rectangle 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0CF7732A-178B-477B-9367-7CE741261CA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98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Federalism</a:t>
            </a:r>
            <a:br>
              <a:rPr lang="en-US" dirty="0" smtClean="0"/>
            </a:br>
            <a:r>
              <a:rPr lang="en-US" dirty="0" smtClean="0"/>
              <a:t>Power is a Zero Sum Game!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Chapter 3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dirty="0" smtClean="0"/>
              <a:t>US-Federalism- HISTORY</a:t>
            </a:r>
            <a:endParaRPr lang="en-US" sz="4000" dirty="0" smtClean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143000"/>
            <a:ext cx="8229600" cy="4525963"/>
          </a:xfrm>
        </p:spPr>
        <p:txBody>
          <a:bodyPr/>
          <a:lstStyle/>
          <a:p>
            <a:pPr lvl="1" eaLnBrk="1" hangingPunct="1">
              <a:defRPr/>
            </a:pPr>
            <a:r>
              <a:rPr lang="en-US" dirty="0" smtClean="0"/>
              <a:t>Civil War</a:t>
            </a:r>
          </a:p>
          <a:p>
            <a:pPr lvl="1" eaLnBrk="1" hangingPunct="1">
              <a:defRPr/>
            </a:pPr>
            <a:r>
              <a:rPr lang="en-US" dirty="0" smtClean="0"/>
              <a:t>Reconstruction</a:t>
            </a:r>
          </a:p>
          <a:p>
            <a:pPr lvl="1" eaLnBrk="1" hangingPunct="1">
              <a:defRPr/>
            </a:pPr>
            <a:r>
              <a:rPr lang="en-US" dirty="0" smtClean="0"/>
              <a:t>Interstate Commerce</a:t>
            </a:r>
          </a:p>
          <a:p>
            <a:pPr lvl="1" eaLnBrk="1" hangingPunct="1">
              <a:defRPr/>
            </a:pPr>
            <a:r>
              <a:rPr lang="en-US" dirty="0" smtClean="0"/>
              <a:t>New Deal</a:t>
            </a:r>
          </a:p>
          <a:p>
            <a:pPr lvl="1" eaLnBrk="1" hangingPunct="1">
              <a:defRPr/>
            </a:pPr>
            <a:r>
              <a:rPr lang="en-US" dirty="0" smtClean="0"/>
              <a:t>Great Society</a:t>
            </a:r>
          </a:p>
          <a:p>
            <a:pPr lvl="1" eaLnBrk="1" hangingPunct="1">
              <a:defRPr/>
            </a:pPr>
            <a:r>
              <a:rPr lang="en-US" dirty="0" smtClean="0"/>
              <a:t>Devolution Revolution</a:t>
            </a:r>
          </a:p>
          <a:p>
            <a:pPr lvl="1" eaLnBrk="1" hangingPunct="1">
              <a:defRPr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8229600" cy="334963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smtClean="0"/>
              <a:t>Important Historical Events 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838200"/>
            <a:ext cx="8763000" cy="61722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2400" smtClean="0"/>
              <a:t>Some reinterpretations of Federalism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smtClean="0"/>
              <a:t>Early Republic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smtClean="0"/>
              <a:t>Jefferson/Hamilton- Necessary and Proper Clause and 1</a:t>
            </a:r>
            <a:r>
              <a:rPr lang="en-US" sz="2000" baseline="30000" smtClean="0"/>
              <a:t>st</a:t>
            </a:r>
            <a:r>
              <a:rPr lang="en-US" sz="2000" smtClean="0"/>
              <a:t> Bank of US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smtClean="0"/>
              <a:t>How elastic is the elastic clause, especially when combined w/the Commerce Clause (Art. 1 S8)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smtClean="0"/>
              <a:t>Ky and Va. Resolutions, nullification crisis, what’s the power of the State?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smtClean="0"/>
              <a:t>Dual Federalism- limited role of the Central Govt.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smtClean="0"/>
              <a:t>Civil War- Greatly expanded Role of the Central Govt.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smtClean="0"/>
              <a:t>Concentration of power in the Central Govt.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smtClean="0"/>
              <a:t>Income Tax, Conscription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smtClean="0"/>
              <a:t>Morrill Land Grants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smtClean="0"/>
              <a:t>14</a:t>
            </a:r>
            <a:r>
              <a:rPr lang="en-US" sz="1800" baseline="30000" smtClean="0"/>
              <a:t>th</a:t>
            </a:r>
            <a:r>
              <a:rPr lang="en-US" sz="1800" smtClean="0"/>
              <a:t> Amendment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smtClean="0"/>
              <a:t>Industrialization 19</a:t>
            </a:r>
            <a:r>
              <a:rPr lang="en-US" sz="2400" baseline="30000" smtClean="0"/>
              <a:t>th</a:t>
            </a:r>
            <a:r>
              <a:rPr lang="en-US" sz="2400" smtClean="0"/>
              <a:t> Century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smtClean="0"/>
              <a:t>Interstate Commerce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smtClean="0"/>
              <a:t>Transcontinental Railroad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smtClean="0"/>
              <a:t>Need for Coordination- Commerce Department created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smtClean="0"/>
              <a:t>Progressive Period 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smtClean="0"/>
              <a:t>Demands for checks on Govt Power, enfranchise the “people”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229600" cy="762000"/>
          </a:xfrm>
        </p:spPr>
        <p:txBody>
          <a:bodyPr/>
          <a:lstStyle/>
          <a:p>
            <a:pPr eaLnBrk="1" hangingPunct="1">
              <a:defRPr/>
            </a:pPr>
            <a:r>
              <a:rPr lang="en-US" dirty="0" smtClean="0"/>
              <a:t>Historical events cont’d</a:t>
            </a: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762000"/>
            <a:ext cx="8229600" cy="5638800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Mobilization for War- WWI-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Vast expansion of Federal role in the economy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Depression- New Deal-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Still limited role but beginning of acceptance of Fed Govt. as the mechanism to resolving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WWII- Enormous Mobilization requires centralization of </a:t>
            </a:r>
            <a:r>
              <a:rPr lang="en-US" sz="2400" dirty="0" smtClean="0"/>
              <a:t>power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1950’s-1970’s</a:t>
            </a:r>
            <a:endParaRPr lang="en-US" sz="2400" dirty="0" smtClean="0"/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Civil Rights Movement- Jim Crow Laws, Brown v. </a:t>
            </a:r>
            <a:r>
              <a:rPr lang="en-US" sz="2000" dirty="0" err="1" smtClean="0"/>
              <a:t>Bd</a:t>
            </a:r>
            <a:r>
              <a:rPr lang="en-US" sz="2000" dirty="0" smtClean="0"/>
              <a:t> of Ed. Involvement of Central Govt. , Women’s movement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Great Society- LBJ- War on Poverty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Environmental Movement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Devolution Revolution- Reagan 1980s movement attempt to reign in Central Govt., largely ineffective.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1994 Newt Gingrich’s Contract w/America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Post 9/11- Concentration of Power in the Fed. Govt</a:t>
            </a:r>
            <a:r>
              <a:rPr lang="en-US" sz="2400" dirty="0" smtClean="0"/>
              <a:t>.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Health care reform?</a:t>
            </a:r>
            <a:endParaRPr lang="en-US" sz="2400" dirty="0" smtClean="0"/>
          </a:p>
          <a:p>
            <a:pPr eaLnBrk="1" hangingPunct="1">
              <a:lnSpc>
                <a:spcPct val="90000"/>
              </a:lnSpc>
              <a:defRPr/>
            </a:pPr>
            <a:endParaRPr lang="en-US" sz="2400" dirty="0" smtClean="0"/>
          </a:p>
          <a:p>
            <a:pPr eaLnBrk="1" hangingPunct="1">
              <a:lnSpc>
                <a:spcPct val="90000"/>
              </a:lnSpc>
              <a:defRPr/>
            </a:pPr>
            <a:endParaRPr lang="en-US" sz="2400" dirty="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229600" cy="457200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smtClean="0"/>
              <a:t>Legislative Federalism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914400"/>
            <a:ext cx="8229600" cy="5638800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z="2800" smtClean="0"/>
              <a:t>Industrial Age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400" smtClean="0"/>
              <a:t>Department of Agriculture, 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800" smtClean="0"/>
              <a:t>Progressive Period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400" smtClean="0"/>
              <a:t>FDA , Income Tax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400" smtClean="0"/>
              <a:t>Dept. of Labor Dept. Commerce Created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800" smtClean="0"/>
              <a:t>Pre New Deal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400" smtClean="0"/>
              <a:t>Largely Picket Fence Federalism or Layer Cake Federalism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800" smtClean="0"/>
              <a:t>Post New Deal Conditions of Aid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400" smtClean="0"/>
              <a:t>Social Security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400" smtClean="0"/>
              <a:t>Grants in Aid (major growth since WWII)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en-US" sz="2000" smtClean="0"/>
              <a:t>Revenue Sharing (State’s like this!)- sometimes called Fiscal Federalism</a:t>
            </a:r>
          </a:p>
        </p:txBody>
      </p:sp>
      <p:sp>
        <p:nvSpPr>
          <p:cNvPr id="10244" name="Text Box 4"/>
          <p:cNvSpPr txBox="1">
            <a:spLocks noChangeArrowheads="1"/>
          </p:cNvSpPr>
          <p:nvPr/>
        </p:nvSpPr>
        <p:spPr bwMode="auto">
          <a:xfrm>
            <a:off x="609600" y="533400"/>
            <a:ext cx="7924800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 sz="1600" b="1" i="1">
                <a:latin typeface="Arial" charset="0"/>
              </a:rPr>
              <a:t>Every time Congress broadens its role, the Central Government gets bigger-</a:t>
            </a:r>
            <a:endParaRPr lang="en-US" sz="1600" i="1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411162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dirty="0" smtClean="0"/>
              <a:t>and More….</a:t>
            </a:r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762000"/>
            <a:ext cx="8229600" cy="57912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2800" dirty="0" smtClean="0"/>
              <a:t>Great Society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dirty="0" smtClean="0"/>
              <a:t>Categorical Grants (Drinking Age and Highways) Dole Case (States don’t like this)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dirty="0" smtClean="0"/>
              <a:t>Marble Cake Federalism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Medicare/Medicaid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Dept. Housing and Urban Dev., (today HHS and Housing and Urban Dev.)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800" dirty="0" smtClean="0"/>
              <a:t>Devolution Revolution – 1980s- Reagan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Contract For America (1994) Newt Gingrich and Republican Revolution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Block Grants (Welfare Reform Act)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Regulatory Federalism- Mandates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dirty="0" smtClean="0"/>
              <a:t>Funded 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dirty="0" smtClean="0"/>
              <a:t>Unfunded (Congressional legislation to stop unfunded )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600" dirty="0" smtClean="0"/>
              <a:t>Example- Handicapped access in Public Schools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GWB and Post 9/11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Dept. Homeland Security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No Child Left Behind- Education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Obama</a:t>
            </a:r>
            <a:endParaRPr lang="en-US" sz="2400" dirty="0" smtClean="0"/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Medical </a:t>
            </a:r>
            <a:r>
              <a:rPr lang="en-US" sz="2000" dirty="0" smtClean="0"/>
              <a:t>Care</a:t>
            </a:r>
            <a:endParaRPr lang="en-US" sz="2000" dirty="0" smtClean="0"/>
          </a:p>
          <a:p>
            <a:pPr eaLnBrk="1" hangingPunct="1">
              <a:lnSpc>
                <a:spcPct val="80000"/>
              </a:lnSpc>
              <a:defRPr/>
            </a:pPr>
            <a:endParaRPr lang="en-US" sz="2400" dirty="0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Commerce Clause- Federalism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447800"/>
            <a:ext cx="8229600" cy="4525963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Specific Legislation Passed via Commerce Clause combined w/Necessary and Proper Clause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Americans with Disability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Family and Medical Leave Act,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Water Quality Act,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Federal Highway Act,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Civil Rights Act of 1964, 1968,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Violence Against Women Act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Other types of Legislation expanding national role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Voter Rights Act of 1965,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Motor Voter Act 1990s,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2002 Voter Reform 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z="2000" dirty="0" smtClean="0"/>
              <a:t>Homeland Security</a:t>
            </a:r>
          </a:p>
          <a:p>
            <a:pPr eaLnBrk="1" hangingPunct="1">
              <a:lnSpc>
                <a:spcPct val="90000"/>
              </a:lnSpc>
              <a:defRPr/>
            </a:pPr>
            <a:endParaRPr lang="en-US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990600" y="0"/>
            <a:ext cx="7772400" cy="9144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Part II - Courts</a:t>
            </a:r>
            <a:r>
              <a:rPr lang="en-US" sz="3200" smtClean="0"/>
              <a:t/>
            </a:r>
            <a:br>
              <a:rPr lang="en-US" sz="3200" smtClean="0"/>
            </a:br>
            <a:endParaRPr lang="en-US" sz="3200" smtClean="0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3810000"/>
            <a:ext cx="8305800" cy="3429000"/>
          </a:xfrm>
        </p:spPr>
        <p:txBody>
          <a:bodyPr/>
          <a:lstStyle/>
          <a:p>
            <a:pPr lvl="1" eaLnBrk="1" hangingPunct="1">
              <a:defRPr/>
            </a:pPr>
            <a:endParaRPr lang="en-US" smtClean="0"/>
          </a:p>
          <a:p>
            <a:pPr eaLnBrk="1" hangingPunct="1">
              <a:defRPr/>
            </a:pPr>
            <a:endParaRPr lang="en-US" sz="2800" smtClean="0"/>
          </a:p>
        </p:txBody>
      </p:sp>
      <p:sp>
        <p:nvSpPr>
          <p:cNvPr id="18436" name="Text Box 5"/>
          <p:cNvSpPr txBox="1">
            <a:spLocks noChangeArrowheads="1"/>
          </p:cNvSpPr>
          <p:nvPr/>
        </p:nvSpPr>
        <p:spPr bwMode="auto">
          <a:xfrm>
            <a:off x="228600" y="762000"/>
            <a:ext cx="8458200" cy="572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</a:pPr>
            <a:r>
              <a:rPr lang="en-US" sz="3600">
                <a:solidFill>
                  <a:schemeClr val="tx2"/>
                </a:solidFill>
                <a:latin typeface="Arial" charset="0"/>
              </a:rPr>
              <a:t>-</a:t>
            </a:r>
            <a:r>
              <a:rPr lang="en-US" sz="2800">
                <a:solidFill>
                  <a:schemeClr val="tx2"/>
                </a:solidFill>
                <a:latin typeface="Arial" charset="0"/>
              </a:rPr>
              <a:t>Every time Supreme Court finds against a State law (eg.early 1900s State’s protect labor).</a:t>
            </a:r>
          </a:p>
          <a:p>
            <a:pPr eaLnBrk="1" hangingPunct="1">
              <a:spcBef>
                <a:spcPct val="50000"/>
              </a:spcBef>
            </a:pPr>
            <a:r>
              <a:rPr lang="en-US" sz="2800">
                <a:solidFill>
                  <a:schemeClr val="tx2"/>
                </a:solidFill>
                <a:latin typeface="Arial" charset="0"/>
              </a:rPr>
              <a:t>	-14</a:t>
            </a:r>
            <a:r>
              <a:rPr lang="en-US" sz="2800" baseline="30000">
                <a:solidFill>
                  <a:schemeClr val="tx2"/>
                </a:solidFill>
                <a:latin typeface="Arial" charset="0"/>
              </a:rPr>
              <a:t>th</a:t>
            </a:r>
            <a:r>
              <a:rPr lang="en-US" sz="2800">
                <a:solidFill>
                  <a:schemeClr val="tx2"/>
                </a:solidFill>
                <a:latin typeface="Arial" charset="0"/>
              </a:rPr>
              <a:t> Amendment –Due Process and Selective Incorporation of the Bill of Rights</a:t>
            </a:r>
          </a:p>
          <a:p>
            <a:pPr eaLnBrk="1" hangingPunct="1">
              <a:spcBef>
                <a:spcPct val="50000"/>
              </a:spcBef>
            </a:pPr>
            <a:r>
              <a:rPr lang="en-US" sz="2800">
                <a:solidFill>
                  <a:schemeClr val="tx2"/>
                </a:solidFill>
                <a:latin typeface="Arial" charset="0"/>
              </a:rPr>
              <a:t>	-Upholds a Federal law (Highway Act and driving and DWI).</a:t>
            </a:r>
          </a:p>
          <a:p>
            <a:pPr eaLnBrk="1" hangingPunct="1">
              <a:spcBef>
                <a:spcPct val="50000"/>
              </a:spcBef>
            </a:pPr>
            <a:r>
              <a:rPr lang="en-US" sz="2800">
                <a:solidFill>
                  <a:schemeClr val="tx2"/>
                </a:solidFill>
                <a:latin typeface="Arial" charset="0"/>
              </a:rPr>
              <a:t>	-Finds a “new right” (Contraceptives)</a:t>
            </a:r>
          </a:p>
          <a:p>
            <a:pPr eaLnBrk="1" hangingPunct="1">
              <a:spcBef>
                <a:spcPct val="50000"/>
              </a:spcBef>
            </a:pPr>
            <a:r>
              <a:rPr lang="en-US" sz="3200">
                <a:solidFill>
                  <a:schemeClr val="tx2"/>
                </a:solidFill>
                <a:latin typeface="Arial" charset="0"/>
              </a:rPr>
              <a:t>The role of the Central/Federal  Govt. E</a:t>
            </a:r>
            <a:r>
              <a:rPr lang="en-US" sz="3600">
                <a:solidFill>
                  <a:schemeClr val="tx2"/>
                </a:solidFill>
                <a:latin typeface="Arial" charset="0"/>
              </a:rPr>
              <a:t>X</a:t>
            </a:r>
            <a:r>
              <a:rPr lang="en-US" sz="4000">
                <a:solidFill>
                  <a:schemeClr val="tx2"/>
                </a:solidFill>
                <a:latin typeface="Arial" charset="0"/>
              </a:rPr>
              <a:t>P</a:t>
            </a:r>
            <a:r>
              <a:rPr lang="en-US" sz="4400">
                <a:solidFill>
                  <a:schemeClr val="tx2"/>
                </a:solidFill>
                <a:latin typeface="Arial" charset="0"/>
              </a:rPr>
              <a:t>A</a:t>
            </a:r>
            <a:r>
              <a:rPr lang="en-US" sz="4800">
                <a:solidFill>
                  <a:schemeClr val="tx2"/>
                </a:solidFill>
                <a:latin typeface="Arial" charset="0"/>
              </a:rPr>
              <a:t>N</a:t>
            </a:r>
            <a:r>
              <a:rPr lang="en-US" sz="5400">
                <a:solidFill>
                  <a:schemeClr val="tx2"/>
                </a:solidFill>
                <a:latin typeface="Arial" charset="0"/>
              </a:rPr>
              <a:t>D</a:t>
            </a:r>
            <a:r>
              <a:rPr lang="en-US" sz="7200">
                <a:solidFill>
                  <a:schemeClr val="tx2"/>
                </a:solidFill>
                <a:latin typeface="Arial" charset="0"/>
              </a:rPr>
              <a:t>S</a:t>
            </a:r>
            <a:r>
              <a:rPr lang="en-US" sz="3200">
                <a:solidFill>
                  <a:schemeClr val="tx2"/>
                </a:solidFill>
                <a:latin typeface="Arial" charset="0"/>
              </a:rPr>
              <a:t>!!!!!</a:t>
            </a:r>
            <a:endParaRPr lang="en-US" sz="2800">
              <a:solidFill>
                <a:schemeClr val="tx2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pPr eaLnBrk="1" hangingPunct="1">
              <a:defRPr/>
            </a:pPr>
            <a:r>
              <a:rPr lang="en-US" smtClean="0"/>
              <a:t>Marshall to New Deal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229600" cy="5486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1600" b="1" dirty="0" smtClean="0"/>
              <a:t>Marshall, (Advances Federalism</a:t>
            </a:r>
            <a:r>
              <a:rPr lang="en-US" sz="1600" dirty="0" smtClean="0"/>
              <a:t>)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smtClean="0"/>
              <a:t>McCullough v. Maryland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smtClean="0"/>
              <a:t>Gibbons v. Ogden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1600" b="1" dirty="0" smtClean="0"/>
              <a:t>Taney (Advances States-Rights)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err="1" smtClean="0"/>
              <a:t>Dred</a:t>
            </a:r>
            <a:r>
              <a:rPr lang="en-US" sz="1600" dirty="0" smtClean="0"/>
              <a:t> </a:t>
            </a:r>
            <a:r>
              <a:rPr lang="en-US" sz="1600" dirty="0" smtClean="0"/>
              <a:t>Scott (invalidates Missouri Compromise passed by Congress)</a:t>
            </a:r>
            <a:endParaRPr lang="en-US" sz="16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en-US" sz="1600" b="1" dirty="0" smtClean="0"/>
              <a:t>14</a:t>
            </a:r>
            <a:r>
              <a:rPr lang="en-US" sz="1600" b="1" baseline="30000" dirty="0" smtClean="0"/>
              <a:t>th</a:t>
            </a:r>
            <a:r>
              <a:rPr lang="en-US" sz="1600" b="1" dirty="0" smtClean="0"/>
              <a:t> Amendment Passed (20</a:t>
            </a:r>
            <a:r>
              <a:rPr lang="en-US" sz="1600" b="1" baseline="30000" dirty="0" smtClean="0"/>
              <a:t>th</a:t>
            </a:r>
            <a:r>
              <a:rPr lang="en-US" sz="1600" b="1" dirty="0" smtClean="0"/>
              <a:t> Century expands rights)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smtClean="0"/>
              <a:t>Extends Bill of Rights to the States, Due Process Clause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smtClean="0"/>
              <a:t>Equal Protection Clause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1600" b="1" dirty="0" smtClean="0"/>
              <a:t>Post Civil War Reconstruction Cases</a:t>
            </a:r>
            <a:r>
              <a:rPr lang="en-US" sz="1600" dirty="0" smtClean="0"/>
              <a:t> (Advances State Rights)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400" dirty="0" smtClean="0"/>
              <a:t>Early Civil Rights Acts declared unconstitutional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1600" b="1" dirty="0" smtClean="0"/>
              <a:t>Early 1900s</a:t>
            </a:r>
            <a:r>
              <a:rPr lang="en-US" sz="1600" dirty="0" smtClean="0"/>
              <a:t> (Mixed Results)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smtClean="0"/>
              <a:t>Court strikes down State Laws limiting, upholds rights in special circumstances cases (Mueller v. Oregon) Women and Minor Working conditions </a:t>
            </a:r>
            <a:r>
              <a:rPr lang="en-US" sz="1600" i="1" dirty="0" smtClean="0"/>
              <a:t>officials.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err="1" smtClean="0"/>
              <a:t>Lochner</a:t>
            </a:r>
            <a:r>
              <a:rPr lang="en-US" sz="1600" dirty="0" smtClean="0"/>
              <a:t> v. New York, struck down State Law</a:t>
            </a:r>
            <a:endParaRPr lang="en-US" sz="1600" i="1" dirty="0" smtClean="0"/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smtClean="0"/>
              <a:t>Swift and Company v. United States, 196 U.S. 375 (1905) early Commerce Clause case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smtClean="0"/>
              <a:t>Grandfather Clause (see Jim Crow) found unconstitutional (LIMITS STATE POWER)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1600" b="1" dirty="0" smtClean="0"/>
              <a:t>Initial New Deal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err="1" smtClean="0"/>
              <a:t>Schecter</a:t>
            </a:r>
            <a:r>
              <a:rPr lang="en-US" sz="1600" dirty="0" smtClean="0"/>
              <a:t> Poultry- Right of the State to interfere w/Contracts- Held Unconstitutional (LIMITS STATE POWER)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  <a:defRPr/>
            </a:pPr>
            <a:r>
              <a:rPr lang="en-US" sz="1800" dirty="0" smtClean="0"/>
              <a:t>New Deal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600" dirty="0" smtClean="0"/>
              <a:t>NLRB case signals beginning of acceptance of New Deal by Court</a:t>
            </a:r>
          </a:p>
          <a:p>
            <a:pPr lvl="1" eaLnBrk="1" hangingPunct="1">
              <a:lnSpc>
                <a:spcPct val="80000"/>
              </a:lnSpc>
              <a:buFontTx/>
              <a:buNone/>
              <a:defRPr/>
            </a:pPr>
            <a:endParaRPr lang="en-US" sz="1600" dirty="0" smtClean="0"/>
          </a:p>
          <a:p>
            <a:pPr lvl="1" eaLnBrk="1" hangingPunct="1">
              <a:lnSpc>
                <a:spcPct val="80000"/>
              </a:lnSpc>
              <a:defRPr/>
            </a:pPr>
            <a:endParaRPr lang="en-US" sz="1600" dirty="0" smtClean="0"/>
          </a:p>
          <a:p>
            <a:pPr eaLnBrk="1" hangingPunct="1">
              <a:lnSpc>
                <a:spcPct val="80000"/>
              </a:lnSpc>
              <a:defRPr/>
            </a:pPr>
            <a:endParaRPr lang="en-US" sz="1600" dirty="0" smtClean="0"/>
          </a:p>
          <a:p>
            <a:pPr eaLnBrk="1" hangingPunct="1">
              <a:lnSpc>
                <a:spcPct val="80000"/>
              </a:lnSpc>
              <a:defRPr/>
            </a:pPr>
            <a:endParaRPr lang="en-US" sz="16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1954 to 1986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2000" b="1" dirty="0" smtClean="0"/>
              <a:t>Warren Court- Expansion of “rights”</a:t>
            </a:r>
          </a:p>
          <a:p>
            <a:pPr lvl="1" eaLnBrk="1" hangingPunct="1">
              <a:defRPr/>
            </a:pPr>
            <a:r>
              <a:rPr lang="en-US" sz="2000" dirty="0" smtClean="0"/>
              <a:t>Advancement of Civil liberties/Civil Rights</a:t>
            </a:r>
          </a:p>
          <a:p>
            <a:pPr lvl="2" eaLnBrk="1" hangingPunct="1">
              <a:defRPr/>
            </a:pPr>
            <a:r>
              <a:rPr lang="en-US" sz="2000" dirty="0" smtClean="0"/>
              <a:t>Brown v. Bd. Of Ed.- largely ended Jim Crow laws</a:t>
            </a:r>
          </a:p>
          <a:p>
            <a:pPr lvl="2" eaLnBrk="1" hangingPunct="1">
              <a:defRPr/>
            </a:pPr>
            <a:r>
              <a:rPr lang="en-US" sz="2000" dirty="0" smtClean="0"/>
              <a:t>Heart of Atlanta- upheld Civil Rights Act of 1964</a:t>
            </a:r>
          </a:p>
          <a:p>
            <a:pPr lvl="2" eaLnBrk="1" hangingPunct="1">
              <a:defRPr/>
            </a:pPr>
            <a:r>
              <a:rPr lang="en-US" sz="2000" dirty="0" smtClean="0"/>
              <a:t>Griswold v. Connecticut (Right of Privacy-Contraceptives)</a:t>
            </a:r>
          </a:p>
          <a:p>
            <a:pPr lvl="2" eaLnBrk="1" hangingPunct="1">
              <a:defRPr/>
            </a:pPr>
            <a:r>
              <a:rPr lang="en-US" sz="2000" dirty="0" smtClean="0"/>
              <a:t>Swann (Election laws)- Proportional representation- No </a:t>
            </a:r>
            <a:r>
              <a:rPr lang="en-US" sz="2000" dirty="0" err="1" smtClean="0"/>
              <a:t>Malapportionment</a:t>
            </a:r>
            <a:endParaRPr lang="en-US" sz="2000" dirty="0" smtClean="0"/>
          </a:p>
          <a:p>
            <a:pPr lvl="2" eaLnBrk="1" hangingPunct="1">
              <a:defRPr/>
            </a:pPr>
            <a:r>
              <a:rPr lang="en-US" sz="2000" dirty="0" smtClean="0"/>
              <a:t>Criminal Rights- Miranda, </a:t>
            </a:r>
            <a:r>
              <a:rPr lang="en-US" sz="2000" dirty="0" err="1" smtClean="0"/>
              <a:t>Mapp</a:t>
            </a:r>
            <a:r>
              <a:rPr lang="en-US" sz="2000" dirty="0" smtClean="0"/>
              <a:t>, - </a:t>
            </a:r>
          </a:p>
          <a:p>
            <a:pPr lvl="2" eaLnBrk="1" hangingPunct="1">
              <a:defRPr/>
            </a:pPr>
            <a:r>
              <a:rPr lang="en-US" sz="2000" dirty="0" smtClean="0"/>
              <a:t>Religion- Lemon case</a:t>
            </a:r>
          </a:p>
          <a:p>
            <a:pPr eaLnBrk="1" hangingPunct="1">
              <a:defRPr/>
            </a:pPr>
            <a:r>
              <a:rPr lang="en-US" sz="2800" b="1" dirty="0" smtClean="0"/>
              <a:t>Burger Court</a:t>
            </a:r>
          </a:p>
          <a:p>
            <a:pPr lvl="1" eaLnBrk="1" hangingPunct="1">
              <a:defRPr/>
            </a:pPr>
            <a:r>
              <a:rPr lang="en-US" sz="2400" dirty="0" smtClean="0"/>
              <a:t>Roe v. Wade (extends Right of Privacy to Abortion)</a:t>
            </a:r>
          </a:p>
          <a:p>
            <a:pPr lvl="1" eaLnBrk="1" hangingPunct="1">
              <a:buFontTx/>
              <a:buNone/>
              <a:defRPr/>
            </a:pPr>
            <a:endParaRPr lang="en-US" sz="2400" dirty="0" smtClean="0"/>
          </a:p>
          <a:p>
            <a:pPr eaLnBrk="1" hangingPunct="1">
              <a:defRPr/>
            </a:pPr>
            <a:endParaRPr lang="en-US" sz="2800" dirty="0" smtClean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153400" cy="715963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b="1" smtClean="0"/>
              <a:t>Rehnquist Court- 1986-2005</a:t>
            </a:r>
            <a:br>
              <a:rPr lang="en-US" sz="3600" b="1" smtClean="0"/>
            </a:br>
            <a:r>
              <a:rPr lang="en-US" sz="3600" b="1" smtClean="0"/>
              <a:t>Roberts Court 2006-present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524000"/>
            <a:ext cx="8153400" cy="50292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Mixed Record, Devolution Revolution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S. Dakota v. Dole and Garcia (1980s cases extending Federal- Extended Central Govt. (Categorical Grant)</a:t>
            </a:r>
          </a:p>
          <a:p>
            <a:pPr lvl="1" eaLnBrk="1" hangingPunct="1">
              <a:lnSpc>
                <a:spcPct val="80000"/>
              </a:lnSpc>
              <a:defRPr/>
            </a:pPr>
            <a:endParaRPr lang="en-US" sz="2000" dirty="0" smtClean="0"/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Gun registration and the Brady Bill, Guns in School(</a:t>
            </a:r>
            <a:r>
              <a:rPr lang="en-US" sz="2000" dirty="0" err="1" smtClean="0"/>
              <a:t>Printz</a:t>
            </a:r>
            <a:r>
              <a:rPr lang="en-US" sz="2000" dirty="0" smtClean="0"/>
              <a:t>)- struck down- Limited Central </a:t>
            </a:r>
            <a:r>
              <a:rPr lang="en-US" sz="2000" dirty="0" err="1" smtClean="0"/>
              <a:t>Govt</a:t>
            </a:r>
            <a:endParaRPr lang="en-US" sz="2000" dirty="0" smtClean="0"/>
          </a:p>
          <a:p>
            <a:pPr lvl="1" eaLnBrk="1" hangingPunct="1">
              <a:lnSpc>
                <a:spcPct val="80000"/>
              </a:lnSpc>
              <a:defRPr/>
            </a:pPr>
            <a:endParaRPr lang="en-US" sz="2000" dirty="0" smtClean="0"/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Domestic Violence Act- (Morrison) struck down- Limited Central </a:t>
            </a:r>
            <a:r>
              <a:rPr lang="en-US" sz="2000" dirty="0" err="1" smtClean="0"/>
              <a:t>Govt</a:t>
            </a:r>
            <a:endParaRPr lang="en-US" sz="2000" dirty="0" smtClean="0"/>
          </a:p>
          <a:p>
            <a:pPr lvl="1" eaLnBrk="1" hangingPunct="1">
              <a:lnSpc>
                <a:spcPct val="80000"/>
              </a:lnSpc>
              <a:defRPr/>
            </a:pPr>
            <a:endParaRPr lang="en-US" sz="2000" dirty="0" smtClean="0"/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Amer. w/Disability Act- upheld- upheld-Extended Central </a:t>
            </a:r>
            <a:r>
              <a:rPr lang="en-US" sz="2000" dirty="0" err="1" smtClean="0"/>
              <a:t>Govt</a:t>
            </a:r>
            <a:endParaRPr lang="en-US" sz="2000" dirty="0" smtClean="0"/>
          </a:p>
          <a:p>
            <a:pPr lvl="1" eaLnBrk="1" hangingPunct="1">
              <a:lnSpc>
                <a:spcPct val="80000"/>
              </a:lnSpc>
              <a:defRPr/>
            </a:pPr>
            <a:endParaRPr lang="en-US" sz="2000" dirty="0" smtClean="0"/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Family and Medical Leave Act (</a:t>
            </a:r>
            <a:r>
              <a:rPr lang="en-US" sz="2000" dirty="0" err="1" smtClean="0"/>
              <a:t>Hibbs</a:t>
            </a:r>
            <a:r>
              <a:rPr lang="en-US" sz="2000" dirty="0" smtClean="0"/>
              <a:t> v Nevada) upheld- extended Central </a:t>
            </a:r>
            <a:r>
              <a:rPr lang="en-US" sz="2000" dirty="0" err="1" smtClean="0"/>
              <a:t>Govt</a:t>
            </a:r>
            <a:endParaRPr lang="en-US" sz="2000" dirty="0" smtClean="0"/>
          </a:p>
          <a:p>
            <a:pPr lvl="1" eaLnBrk="1" hangingPunct="1">
              <a:lnSpc>
                <a:spcPct val="80000"/>
              </a:lnSpc>
              <a:buFontTx/>
              <a:buNone/>
              <a:defRPr/>
            </a:pPr>
            <a:endParaRPr lang="en-US" sz="1600" dirty="0" smtClean="0"/>
          </a:p>
          <a:p>
            <a:pPr eaLnBrk="1" hangingPunct="1">
              <a:lnSpc>
                <a:spcPct val="80000"/>
              </a:lnSpc>
              <a:defRPr/>
            </a:pPr>
            <a:endParaRPr lang="en-US" sz="1800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Forms of </a:t>
            </a:r>
            <a:r>
              <a:rPr lang="en-US" dirty="0" smtClean="0"/>
              <a:t>Government- Unitary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mtClean="0"/>
              <a:t>Unitary- Central Government Rules over everything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smtClean="0"/>
              <a:t>EG, France, England, Turkey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en-US" smtClean="0"/>
              <a:t>No provincial/State Govt.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en-US" smtClean="0"/>
              <a:t>Same laws throughout the Country</a:t>
            </a:r>
          </a:p>
          <a:p>
            <a:pPr lvl="2" eaLnBrk="1" hangingPunct="1">
              <a:lnSpc>
                <a:spcPct val="90000"/>
              </a:lnSpc>
              <a:buFont typeface="Wingdings" pitchFamily="2" charset="2"/>
              <a:buNone/>
              <a:defRPr/>
            </a:pPr>
            <a:r>
              <a:rPr lang="en-US" smtClean="0"/>
              <a:t>Practical Difference</a:t>
            </a:r>
          </a:p>
          <a:p>
            <a:pPr lvl="3" eaLnBrk="1" hangingPunct="1">
              <a:lnSpc>
                <a:spcPct val="90000"/>
              </a:lnSpc>
              <a:defRPr/>
            </a:pPr>
            <a:r>
              <a:rPr lang="en-US" smtClean="0"/>
              <a:t>Teachers apply to Paris or London for a job in Nice or York</a:t>
            </a:r>
          </a:p>
          <a:p>
            <a:pPr lvl="3" eaLnBrk="1" hangingPunct="1">
              <a:lnSpc>
                <a:spcPct val="90000"/>
              </a:lnSpc>
              <a:defRPr/>
            </a:pPr>
            <a:r>
              <a:rPr lang="en-US" smtClean="0"/>
              <a:t>Gun laws throughout the country are the same</a:t>
            </a:r>
          </a:p>
          <a:p>
            <a:pPr lvl="3" eaLnBrk="1" hangingPunct="1">
              <a:lnSpc>
                <a:spcPct val="90000"/>
              </a:lnSpc>
              <a:defRPr/>
            </a:pPr>
            <a:r>
              <a:rPr lang="en-US" smtClean="0"/>
              <a:t>One Bar Exam for Lawyers, One Med Exam for Doctors one drivers license exam for everyone</a:t>
            </a:r>
          </a:p>
          <a:p>
            <a:pPr lvl="3" eaLnBrk="1" hangingPunct="1">
              <a:lnSpc>
                <a:spcPct val="90000"/>
              </a:lnSpc>
              <a:defRPr/>
            </a:pPr>
            <a:endParaRPr lang="en-US" smtClean="0"/>
          </a:p>
          <a:p>
            <a:pPr lvl="2" eaLnBrk="1" hangingPunct="1">
              <a:lnSpc>
                <a:spcPct val="90000"/>
              </a:lnSpc>
              <a:defRPr/>
            </a:pPr>
            <a:endParaRPr lang="en-US" smtClean="0"/>
          </a:p>
          <a:p>
            <a:pPr lvl="1" eaLnBrk="1" hangingPunct="1">
              <a:lnSpc>
                <a:spcPct val="90000"/>
              </a:lnSpc>
              <a:buFontTx/>
              <a:buNone/>
              <a:defRPr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1"/>
          <p:cNvSpPr>
            <a:spLocks noChangeArrowheads="1"/>
          </p:cNvSpPr>
          <p:nvPr/>
        </p:nvSpPr>
        <p:spPr bwMode="auto">
          <a:xfrm>
            <a:off x="914400" y="1752600"/>
            <a:ext cx="7391400" cy="50167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lvl="1">
              <a:lnSpc>
                <a:spcPct val="80000"/>
              </a:lnSpc>
            </a:pPr>
            <a:r>
              <a:rPr lang="en-US" sz="2000" b="1" dirty="0"/>
              <a:t>Bush v. Gore- </a:t>
            </a:r>
            <a:r>
              <a:rPr lang="en-US" sz="2000" dirty="0"/>
              <a:t>Extended Central Govt. on voting rights</a:t>
            </a:r>
          </a:p>
          <a:p>
            <a:pPr lvl="1">
              <a:lnSpc>
                <a:spcPct val="80000"/>
              </a:lnSpc>
            </a:pPr>
            <a:endParaRPr lang="en-US" sz="2000" b="1" dirty="0"/>
          </a:p>
          <a:p>
            <a:pPr lvl="1">
              <a:lnSpc>
                <a:spcPct val="80000"/>
              </a:lnSpc>
            </a:pPr>
            <a:r>
              <a:rPr lang="en-US" sz="2000" b="1" dirty="0"/>
              <a:t>Lawrence v. Texas- </a:t>
            </a:r>
            <a:r>
              <a:rPr lang="en-US" sz="2000" dirty="0"/>
              <a:t>privacy rights (extended to sexual conduct of consenting adults</a:t>
            </a:r>
            <a:r>
              <a:rPr lang="en-US" sz="2000" dirty="0" smtClean="0"/>
              <a:t>)- State’s can’t legislate</a:t>
            </a:r>
            <a:endParaRPr lang="en-US" sz="2000" dirty="0"/>
          </a:p>
          <a:p>
            <a:pPr lvl="1">
              <a:lnSpc>
                <a:spcPct val="80000"/>
              </a:lnSpc>
            </a:pPr>
            <a:endParaRPr lang="en-US" sz="2000" b="1" dirty="0"/>
          </a:p>
          <a:p>
            <a:pPr lvl="1">
              <a:lnSpc>
                <a:spcPct val="80000"/>
              </a:lnSpc>
            </a:pPr>
            <a:r>
              <a:rPr lang="en-US" sz="2000" b="1" dirty="0"/>
              <a:t>Execution of Mentally Retarded persons- </a:t>
            </a:r>
            <a:r>
              <a:rPr lang="en-US" sz="2000" dirty="0" smtClean="0"/>
              <a:t>banned- State’s inhibited</a:t>
            </a:r>
            <a:endParaRPr lang="en-US" sz="2000" dirty="0"/>
          </a:p>
          <a:p>
            <a:pPr lvl="1">
              <a:lnSpc>
                <a:spcPct val="80000"/>
              </a:lnSpc>
            </a:pPr>
            <a:endParaRPr lang="en-US" sz="2000" b="1" dirty="0"/>
          </a:p>
          <a:p>
            <a:pPr lvl="1">
              <a:lnSpc>
                <a:spcPct val="80000"/>
              </a:lnSpc>
            </a:pPr>
            <a:r>
              <a:rPr lang="en-US" sz="2000" b="1" dirty="0"/>
              <a:t>Execution of Minors </a:t>
            </a:r>
            <a:r>
              <a:rPr lang="en-US" sz="2000" dirty="0"/>
              <a:t>– banned extended CG</a:t>
            </a:r>
          </a:p>
          <a:p>
            <a:pPr lvl="1">
              <a:lnSpc>
                <a:spcPct val="80000"/>
              </a:lnSpc>
            </a:pPr>
            <a:r>
              <a:rPr lang="en-US" sz="2000" dirty="0"/>
              <a:t>??? Life sentences w/out parole for Juveniles---on the Court docket</a:t>
            </a:r>
          </a:p>
          <a:p>
            <a:pPr lvl="1">
              <a:lnSpc>
                <a:spcPct val="80000"/>
              </a:lnSpc>
            </a:pPr>
            <a:endParaRPr lang="en-US" sz="2000" dirty="0"/>
          </a:p>
          <a:p>
            <a:pPr lvl="1">
              <a:lnSpc>
                <a:spcPct val="80000"/>
              </a:lnSpc>
            </a:pPr>
            <a:r>
              <a:rPr lang="en-US" sz="2000" b="1" dirty="0"/>
              <a:t>DC GUN LAWS- </a:t>
            </a:r>
            <a:r>
              <a:rPr lang="en-US" sz="2000" dirty="0"/>
              <a:t>Court for the 1</a:t>
            </a:r>
            <a:r>
              <a:rPr lang="en-US" sz="2000" baseline="30000" dirty="0"/>
              <a:t>st</a:t>
            </a:r>
            <a:r>
              <a:rPr lang="en-US" sz="2000" dirty="0"/>
              <a:t> time clearly states Gun’s are a personal right- strikes down DC law</a:t>
            </a:r>
            <a:r>
              <a:rPr lang="en-US" sz="2000" dirty="0" smtClean="0"/>
              <a:t>.- “Fundamental Right”?</a:t>
            </a:r>
            <a:endParaRPr lang="en-US" sz="2000" dirty="0"/>
          </a:p>
          <a:p>
            <a:pPr lvl="1">
              <a:lnSpc>
                <a:spcPct val="80000"/>
              </a:lnSpc>
            </a:pPr>
            <a:endParaRPr lang="en-US" sz="2000" dirty="0"/>
          </a:p>
          <a:p>
            <a:pPr lvl="1">
              <a:lnSpc>
                <a:spcPct val="80000"/>
              </a:lnSpc>
            </a:pPr>
            <a:r>
              <a:rPr lang="en-US" sz="2000" b="1" dirty="0"/>
              <a:t>2010! Court reverses 100 years of precedent- wipes out restrictions on Corporate (and union) $$$ on political issues- -nullifies 20+ State laws restricting Corporations (and union) </a:t>
            </a:r>
            <a:r>
              <a:rPr lang="en-US" sz="2000" b="1" dirty="0" smtClean="0"/>
              <a:t>$$$- </a:t>
            </a:r>
            <a:r>
              <a:rPr lang="en-US" sz="2000" b="1" smtClean="0"/>
              <a:t>“Fundamental right?”</a:t>
            </a:r>
            <a:endParaRPr lang="en-US" sz="2000" b="1" dirty="0"/>
          </a:p>
        </p:txBody>
      </p:sp>
      <p:sp>
        <p:nvSpPr>
          <p:cNvPr id="22531" name="TextBox 2"/>
          <p:cNvSpPr txBox="1">
            <a:spLocks noChangeArrowheads="1"/>
          </p:cNvSpPr>
          <p:nvPr/>
        </p:nvSpPr>
        <p:spPr bwMode="auto">
          <a:xfrm>
            <a:off x="1371600" y="304800"/>
            <a:ext cx="6629400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800" b="1"/>
              <a:t>AND MORE AND MORE AND MORE---Where will the Supreme Court go from here?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smtClean="0"/>
              <a:t>Federal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990600"/>
            <a:ext cx="8229600" cy="55626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Powers are allocated between Central Govt. and Provincial or State Govt.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EG- Canada, US, Germany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dirty="0" smtClean="0"/>
              <a:t>Often a Constitution sets forth the respective roles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dirty="0" smtClean="0"/>
              <a:t>Central Government has power on a set # issues, State Govt. on others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dirty="0" smtClean="0"/>
              <a:t>US Central Govt. prevails (Supremacy Clause) on all issues where the Constitution empowers the Central Govt. (</a:t>
            </a:r>
            <a:r>
              <a:rPr lang="en-US" sz="1800" dirty="0" err="1" smtClean="0"/>
              <a:t>ie</a:t>
            </a:r>
            <a:r>
              <a:rPr lang="en-US" sz="1800" dirty="0" smtClean="0"/>
              <a:t>. Marijuana laws v. Assisted Suicide laws)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Practical Difference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dirty="0" smtClean="0"/>
              <a:t> Some national laws but most laws are State or Provincial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800" dirty="0" smtClean="0"/>
              <a:t> Many Governments each with their own rules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600" dirty="0" smtClean="0"/>
              <a:t>Practice law in another State requires passing another Bar exam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600" dirty="0" smtClean="0"/>
              <a:t>Gun laws can be quite different from State to State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600" dirty="0" smtClean="0"/>
              <a:t>Can lead to a “least common denominator” problem, especially on expensive issues, such as environmental laws or worker protection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600" dirty="0" smtClean="0"/>
              <a:t>Jim Crow laws</a:t>
            </a:r>
          </a:p>
          <a:p>
            <a:pPr lvl="3" eaLnBrk="1" hangingPunct="1">
              <a:lnSpc>
                <a:spcPct val="80000"/>
              </a:lnSpc>
              <a:buFontTx/>
              <a:buNone/>
              <a:defRPr/>
            </a:pPr>
            <a:endParaRPr lang="en-US" sz="1600" dirty="0" smtClean="0"/>
          </a:p>
          <a:p>
            <a:pPr lvl="2" eaLnBrk="1" hangingPunct="1">
              <a:lnSpc>
                <a:spcPct val="80000"/>
              </a:lnSpc>
              <a:defRPr/>
            </a:pPr>
            <a:endParaRPr lang="en-US" sz="1800" dirty="0" smtClean="0"/>
          </a:p>
          <a:p>
            <a:pPr lvl="2" eaLnBrk="1" hangingPunct="1">
              <a:lnSpc>
                <a:spcPct val="80000"/>
              </a:lnSpc>
              <a:defRPr/>
            </a:pPr>
            <a:endParaRPr lang="en-US" sz="1800" dirty="0" smtClean="0"/>
          </a:p>
          <a:p>
            <a:pPr lvl="1" eaLnBrk="1" hangingPunct="1">
              <a:lnSpc>
                <a:spcPct val="80000"/>
              </a:lnSpc>
              <a:defRPr/>
            </a:pPr>
            <a:endParaRPr lang="en-US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smtClean="0"/>
              <a:t>Confederate System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229600" cy="4525963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2000" dirty="0" smtClean="0"/>
              <a:t>Central govt. power is only what the State/Provincial Govt. is willing to </a:t>
            </a:r>
            <a:r>
              <a:rPr lang="en-US" sz="2000" dirty="0" smtClean="0"/>
              <a:t>cede.  </a:t>
            </a:r>
            <a:r>
              <a:rPr lang="en-US" sz="2000" dirty="0" smtClean="0"/>
              <a:t>Little to no means of </a:t>
            </a:r>
            <a:r>
              <a:rPr lang="en-US" sz="2000" dirty="0" smtClean="0"/>
              <a:t>enforcement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sz="2000" dirty="0" smtClean="0"/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800" dirty="0" smtClean="0"/>
              <a:t>EG U.N., Articles of Confederation, other IGOs. 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600" dirty="0" smtClean="0"/>
              <a:t>Central Government has no direct relationship w/people (individuals)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600" dirty="0" smtClean="0"/>
              <a:t>State/Provincial Governments can not be forced to do something</a:t>
            </a:r>
            <a:r>
              <a:rPr lang="en-US" sz="1600" dirty="0" smtClean="0"/>
              <a:t>.</a:t>
            </a:r>
          </a:p>
          <a:p>
            <a:pPr lvl="2" eaLnBrk="1" hangingPunct="1">
              <a:lnSpc>
                <a:spcPct val="80000"/>
              </a:lnSpc>
              <a:buNone/>
              <a:defRPr/>
            </a:pPr>
            <a:endParaRPr lang="en-US" sz="1600" dirty="0" smtClean="0"/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1800" dirty="0" smtClean="0"/>
              <a:t>Practical Difference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600" dirty="0" smtClean="0"/>
              <a:t>No National laws</a:t>
            </a:r>
          </a:p>
          <a:p>
            <a:pPr lvl="2" eaLnBrk="1" hangingPunct="1">
              <a:lnSpc>
                <a:spcPct val="80000"/>
              </a:lnSpc>
              <a:defRPr/>
            </a:pPr>
            <a:r>
              <a:rPr lang="en-US" sz="1600" dirty="0" smtClean="0"/>
              <a:t>Each State is sovereign to itself, can discriminate against other State and act unilaterally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400" dirty="0" smtClean="0"/>
              <a:t>US goes to War in Iraq, 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400" dirty="0" smtClean="0"/>
              <a:t>USSR enters Afghanistan (1979), Czechoslovakia (1968), Hungary (1956)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400" dirty="0" smtClean="0"/>
              <a:t>Human Rights violations go largely unchecked</a:t>
            </a:r>
          </a:p>
          <a:p>
            <a:pPr lvl="4" eaLnBrk="1" hangingPunct="1">
              <a:lnSpc>
                <a:spcPct val="80000"/>
              </a:lnSpc>
              <a:defRPr/>
            </a:pPr>
            <a:r>
              <a:rPr lang="en-US" sz="1400" dirty="0" err="1" smtClean="0"/>
              <a:t>Dafur</a:t>
            </a:r>
            <a:r>
              <a:rPr lang="en-US" sz="1400" dirty="0" smtClean="0"/>
              <a:t>, China Saudi Arabia, Burma, Zimbabwe, Iran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400" dirty="0" smtClean="0"/>
              <a:t>Countries fail or refuse to pay dues</a:t>
            </a:r>
          </a:p>
          <a:p>
            <a:pPr lvl="3" eaLnBrk="1" hangingPunct="1">
              <a:lnSpc>
                <a:spcPct val="80000"/>
              </a:lnSpc>
              <a:defRPr/>
            </a:pPr>
            <a:r>
              <a:rPr lang="en-US" sz="1400" dirty="0" smtClean="0"/>
              <a:t>Articles of Confederation</a:t>
            </a:r>
          </a:p>
          <a:p>
            <a:pPr lvl="4" eaLnBrk="1" hangingPunct="1">
              <a:lnSpc>
                <a:spcPct val="80000"/>
              </a:lnSpc>
              <a:defRPr/>
            </a:pPr>
            <a:r>
              <a:rPr lang="en-US" sz="1400" dirty="0" smtClean="0"/>
              <a:t>See Constitution and Articles of Confederation outline</a:t>
            </a:r>
          </a:p>
          <a:p>
            <a:pPr lvl="4" eaLnBrk="1" hangingPunct="1">
              <a:lnSpc>
                <a:spcPct val="80000"/>
              </a:lnSpc>
              <a:defRPr/>
            </a:pPr>
            <a:endParaRPr lang="en-US" sz="1400" dirty="0" smtClean="0"/>
          </a:p>
          <a:p>
            <a:pPr lvl="3" eaLnBrk="1" hangingPunct="1">
              <a:lnSpc>
                <a:spcPct val="80000"/>
              </a:lnSpc>
              <a:defRPr/>
            </a:pPr>
            <a:endParaRPr lang="en-US" sz="1400" dirty="0" smtClean="0"/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  <a:defRPr/>
            </a:pPr>
            <a:endParaRPr lang="en-US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000" smtClean="0"/>
              <a:t>Positives of Strong Central Govt.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Coordination of Resources</a:t>
            </a:r>
          </a:p>
          <a:p>
            <a:pPr eaLnBrk="1" hangingPunct="1">
              <a:defRPr/>
            </a:pPr>
            <a:r>
              <a:rPr lang="en-US" dirty="0" smtClean="0"/>
              <a:t>Uniform treatment of citizens throughout country</a:t>
            </a:r>
          </a:p>
          <a:p>
            <a:pPr eaLnBrk="1" hangingPunct="1">
              <a:defRPr/>
            </a:pPr>
            <a:r>
              <a:rPr lang="en-US" dirty="0" smtClean="0"/>
              <a:t>Positive Spillover effects, few negative spillover effects, economies of scale</a:t>
            </a:r>
          </a:p>
          <a:p>
            <a:pPr eaLnBrk="1" hangingPunct="1">
              <a:defRPr/>
            </a:pPr>
            <a:r>
              <a:rPr lang="en-US" dirty="0" smtClean="0"/>
              <a:t>Easier to raise taxes</a:t>
            </a:r>
          </a:p>
          <a:p>
            <a:pPr eaLnBrk="1" hangingPunct="1">
              <a:defRPr/>
            </a:pPr>
            <a:r>
              <a:rPr lang="en-US" dirty="0" smtClean="0"/>
              <a:t>Expertise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Positives of Federalism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676400"/>
            <a:ext cx="8229600" cy="4953000"/>
          </a:xfrm>
        </p:spPr>
        <p:txBody>
          <a:bodyPr/>
          <a:lstStyle/>
          <a:p>
            <a:pPr lvl="1" eaLnBrk="1" hangingPunct="1">
              <a:lnSpc>
                <a:spcPct val="90000"/>
              </a:lnSpc>
              <a:buFontTx/>
              <a:buNone/>
              <a:defRPr/>
            </a:pPr>
            <a:r>
              <a:rPr lang="en-US" dirty="0" smtClean="0"/>
              <a:t>	-More governments at many levels allow people to have </a:t>
            </a:r>
            <a:r>
              <a:rPr lang="en-US" i="1" dirty="0" smtClean="0"/>
              <a:t>more representation </a:t>
            </a:r>
            <a:r>
              <a:rPr lang="en-US" dirty="0" smtClean="0"/>
              <a:t>and also take part in political affairs</a:t>
            </a:r>
          </a:p>
          <a:p>
            <a:pPr lvl="1" eaLnBrk="1" hangingPunct="1">
              <a:lnSpc>
                <a:spcPct val="90000"/>
              </a:lnSpc>
              <a:buFontTx/>
              <a:buNone/>
              <a:defRPr/>
            </a:pPr>
            <a:r>
              <a:rPr lang="en-US" dirty="0" smtClean="0"/>
              <a:t>	-</a:t>
            </a:r>
            <a:r>
              <a:rPr lang="en-US" i="1" dirty="0" smtClean="0"/>
              <a:t>Laboratories of Experiments</a:t>
            </a:r>
            <a:r>
              <a:rPr lang="en-US" dirty="0" smtClean="0"/>
              <a:t>, one size doesn’t always fit everyone.</a:t>
            </a:r>
          </a:p>
          <a:p>
            <a:pPr lvl="1" eaLnBrk="1" hangingPunct="1">
              <a:lnSpc>
                <a:spcPct val="90000"/>
              </a:lnSpc>
              <a:buFontTx/>
              <a:buNone/>
              <a:defRPr/>
            </a:pPr>
            <a:r>
              <a:rPr lang="en-US" dirty="0" smtClean="0"/>
              <a:t>	-States/Provinces laws/organization can reflect </a:t>
            </a:r>
            <a:r>
              <a:rPr lang="en-US" i="1" dirty="0" smtClean="0"/>
              <a:t>cultural idiosyncrasies</a:t>
            </a:r>
          </a:p>
          <a:p>
            <a:pPr lvl="1" eaLnBrk="1" hangingPunct="1">
              <a:lnSpc>
                <a:spcPct val="90000"/>
              </a:lnSpc>
              <a:buFontTx/>
              <a:buNone/>
              <a:defRPr/>
            </a:pPr>
            <a:r>
              <a:rPr lang="en-US" dirty="0" smtClean="0"/>
              <a:t>	-</a:t>
            </a:r>
            <a:r>
              <a:rPr lang="en-US" i="1" dirty="0" smtClean="0"/>
              <a:t>Diffusion of Power </a:t>
            </a:r>
            <a:r>
              <a:rPr lang="en-US" dirty="0" smtClean="0"/>
              <a:t>means less likely to have a tyrannical govt.</a:t>
            </a:r>
          </a:p>
          <a:p>
            <a:pPr lvl="1" eaLnBrk="1" hangingPunct="1">
              <a:lnSpc>
                <a:spcPct val="90000"/>
              </a:lnSpc>
              <a:buFontTx/>
              <a:buNone/>
              <a:defRPr/>
            </a:pPr>
            <a:r>
              <a:rPr lang="en-US" dirty="0" smtClean="0"/>
              <a:t>	</a:t>
            </a:r>
          </a:p>
          <a:p>
            <a:pPr lvl="1" eaLnBrk="1" hangingPunct="1">
              <a:lnSpc>
                <a:spcPct val="90000"/>
              </a:lnSpc>
              <a:buFontTx/>
              <a:buNone/>
              <a:defRPr/>
            </a:pPr>
            <a:r>
              <a:rPr lang="en-US" dirty="0" smtClean="0"/>
              <a:t>	</a:t>
            </a:r>
          </a:p>
          <a:p>
            <a:pPr lvl="1" eaLnBrk="1" hangingPunct="1">
              <a:lnSpc>
                <a:spcPct val="90000"/>
              </a:lnSpc>
              <a:buFontTx/>
              <a:buNone/>
              <a:defRPr/>
            </a:pPr>
            <a:r>
              <a:rPr lang="en-US" dirty="0" smtClean="0"/>
              <a:t>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smtClean="0"/>
              <a:t>Negatives Federalism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71600"/>
            <a:ext cx="8229600" cy="4525963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Where’s the line is drawn between Central and State Govt. power?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Lowest Common Denominator problem, </a:t>
            </a:r>
          </a:p>
          <a:p>
            <a:pPr lvl="1" eaLnBrk="1" hangingPunct="1">
              <a:lnSpc>
                <a:spcPct val="80000"/>
              </a:lnSpc>
              <a:defRPr/>
            </a:pPr>
            <a:r>
              <a:rPr lang="en-US" sz="2000" dirty="0" smtClean="0"/>
              <a:t>States aggressively compete and lower standards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More opportunities for corruption to take place, often at the local level (not always…see Jack Abramoff)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States often have less expertise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Confusion on laws, as people move from one State to another, remember ignorance of the law is no excuse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Cultural idiosyncrasies  may include racism et. Al.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Taxes at every level, little economies of scale, lots of </a:t>
            </a:r>
            <a:r>
              <a:rPr lang="en-US" sz="2400" dirty="0" err="1" smtClean="0"/>
              <a:t>repitition</a:t>
            </a:r>
            <a:endParaRPr lang="en-US" sz="2400" dirty="0" smtClean="0"/>
          </a:p>
          <a:p>
            <a:pPr eaLnBrk="1" hangingPunct="1">
              <a:lnSpc>
                <a:spcPct val="80000"/>
              </a:lnSpc>
              <a:defRPr/>
            </a:pPr>
            <a:r>
              <a:rPr lang="en-US" sz="2400" dirty="0" smtClean="0"/>
              <a:t>States can’t have budget deficits</a:t>
            </a:r>
          </a:p>
          <a:p>
            <a:pPr eaLnBrk="1" hangingPunct="1">
              <a:lnSpc>
                <a:spcPct val="80000"/>
              </a:lnSpc>
              <a:defRPr/>
            </a:pPr>
            <a:endParaRPr lang="en-US" sz="2400" dirty="0" smtClean="0"/>
          </a:p>
          <a:p>
            <a:pPr eaLnBrk="1" hangingPunct="1">
              <a:lnSpc>
                <a:spcPct val="80000"/>
              </a:lnSpc>
              <a:defRPr/>
            </a:pPr>
            <a:endParaRPr lang="en-US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1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Historical State Role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Police and enforcement of Crime</a:t>
            </a:r>
          </a:p>
          <a:p>
            <a:pPr eaLnBrk="1" hangingPunct="1">
              <a:defRPr/>
            </a:pPr>
            <a:r>
              <a:rPr lang="en-US" dirty="0" smtClean="0"/>
              <a:t>Property- Zoning laws etc..</a:t>
            </a:r>
          </a:p>
          <a:p>
            <a:pPr eaLnBrk="1" hangingPunct="1">
              <a:defRPr/>
            </a:pPr>
            <a:r>
              <a:rPr lang="en-US" dirty="0" smtClean="0"/>
              <a:t>Health</a:t>
            </a:r>
          </a:p>
          <a:p>
            <a:pPr eaLnBrk="1" hangingPunct="1">
              <a:defRPr/>
            </a:pPr>
            <a:r>
              <a:rPr lang="en-US" dirty="0" smtClean="0"/>
              <a:t>Education- Schools</a:t>
            </a:r>
          </a:p>
          <a:p>
            <a:pPr eaLnBrk="1" hangingPunct="1">
              <a:defRPr/>
            </a:pPr>
            <a:r>
              <a:rPr lang="en-US" dirty="0" smtClean="0"/>
              <a:t>Morality- Obscenity </a:t>
            </a:r>
            <a:r>
              <a:rPr lang="en-US" dirty="0" smtClean="0"/>
              <a:t>Standards</a:t>
            </a:r>
          </a:p>
          <a:p>
            <a:pPr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r>
              <a:rPr lang="en-US" dirty="0" smtClean="0"/>
              <a:t>Think -what types of activities does it seem the Town of Darien has a significant effect upon?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smtClean="0"/>
              <a:t>Important Constitutional Provisions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229600" cy="5562600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Supremacy Clause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Full Faith and Credit Clause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Commerce Clause and other Enumerated Powers (art. 1 S8)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Necessary and Proper Clause and other Implied Powers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Privileges and Immunities Clause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Concurrent Powers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9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Amendment- </a:t>
            </a:r>
            <a:r>
              <a:rPr lang="en-US" sz="2400" dirty="0" err="1" smtClean="0"/>
              <a:t>Unenumerated</a:t>
            </a:r>
            <a:r>
              <a:rPr lang="en-US" sz="2400" dirty="0" smtClean="0"/>
              <a:t> Rights </a:t>
            </a:r>
            <a:r>
              <a:rPr lang="en-US" sz="2400" dirty="0" smtClean="0"/>
              <a:t>protected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10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Amendment- Reserve Clause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11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Amendment- Limits on lawsuits against States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14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Amendment- Due Process and Equal Protection Clause</a:t>
            </a:r>
          </a:p>
          <a:p>
            <a:pPr eaLnBrk="1" hangingPunct="1">
              <a:lnSpc>
                <a:spcPct val="90000"/>
              </a:lnSpc>
              <a:defRPr/>
            </a:pPr>
            <a:r>
              <a:rPr lang="en-US" sz="2400" dirty="0" smtClean="0"/>
              <a:t>“Judicial Review”? Not in Constitution but has played a huge role, -inferred into Constitution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t">
  <a:themeElements>
    <a:clrScheme name="Slit 1">
      <a:dk1>
        <a:srgbClr val="8C0000"/>
      </a:dk1>
      <a:lt1>
        <a:srgbClr val="FFFFFF"/>
      </a:lt1>
      <a:dk2>
        <a:srgbClr val="720000"/>
      </a:dk2>
      <a:lt2>
        <a:srgbClr val="FFFFCC"/>
      </a:lt2>
      <a:accent1>
        <a:srgbClr val="FF3300"/>
      </a:accent1>
      <a:accent2>
        <a:srgbClr val="BE7960"/>
      </a:accent2>
      <a:accent3>
        <a:srgbClr val="BCAAAA"/>
      </a:accent3>
      <a:accent4>
        <a:srgbClr val="DADADA"/>
      </a:accent4>
      <a:accent5>
        <a:srgbClr val="FFADAA"/>
      </a:accent5>
      <a:accent6>
        <a:srgbClr val="AC6D56"/>
      </a:accent6>
      <a:hlink>
        <a:srgbClr val="FFCC66"/>
      </a:hlink>
      <a:folHlink>
        <a:srgbClr val="FF9900"/>
      </a:folHlink>
    </a:clrScheme>
    <a:fontScheme name="Slit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lnDef>
  </a:objectDefaults>
  <a:extraClrSchemeLst>
    <a:extraClrScheme>
      <a:clrScheme name="Slit 1">
        <a:dk1>
          <a:srgbClr val="8C0000"/>
        </a:dk1>
        <a:lt1>
          <a:srgbClr val="FFFFFF"/>
        </a:lt1>
        <a:dk2>
          <a:srgbClr val="720000"/>
        </a:dk2>
        <a:lt2>
          <a:srgbClr val="FFFFCC"/>
        </a:lt2>
        <a:accent1>
          <a:srgbClr val="FF3300"/>
        </a:accent1>
        <a:accent2>
          <a:srgbClr val="BE7960"/>
        </a:accent2>
        <a:accent3>
          <a:srgbClr val="BCAAAA"/>
        </a:accent3>
        <a:accent4>
          <a:srgbClr val="DADADA"/>
        </a:accent4>
        <a:accent5>
          <a:srgbClr val="FFADAA"/>
        </a:accent5>
        <a:accent6>
          <a:srgbClr val="AC6D56"/>
        </a:accent6>
        <a:hlink>
          <a:srgbClr val="FFCC66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t 2">
        <a:dk1>
          <a:srgbClr val="674E2F"/>
        </a:dk1>
        <a:lt1>
          <a:srgbClr val="FFFFFF"/>
        </a:lt1>
        <a:dk2>
          <a:srgbClr val="533F27"/>
        </a:dk2>
        <a:lt2>
          <a:srgbClr val="D8B274"/>
        </a:lt2>
        <a:accent1>
          <a:srgbClr val="CC990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E2CAAA"/>
        </a:accent5>
        <a:accent6>
          <a:srgbClr val="81552A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t 3">
        <a:dk1>
          <a:srgbClr val="646464"/>
        </a:dk1>
        <a:lt1>
          <a:srgbClr val="FFFFFF"/>
        </a:lt1>
        <a:dk2>
          <a:srgbClr val="545454"/>
        </a:dk2>
        <a:lt2>
          <a:srgbClr val="D4D4CE"/>
        </a:lt2>
        <a:accent1>
          <a:srgbClr val="49747D"/>
        </a:accent1>
        <a:accent2>
          <a:srgbClr val="8F9699"/>
        </a:accent2>
        <a:accent3>
          <a:srgbClr val="B3B3B3"/>
        </a:accent3>
        <a:accent4>
          <a:srgbClr val="DADADA"/>
        </a:accent4>
        <a:accent5>
          <a:srgbClr val="B1BCBF"/>
        </a:accent5>
        <a:accent6>
          <a:srgbClr val="81878A"/>
        </a:accent6>
        <a:hlink>
          <a:srgbClr val="8DC4D7"/>
        </a:hlink>
        <a:folHlink>
          <a:srgbClr val="7FB97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t 4">
        <a:dk1>
          <a:srgbClr val="3A7400"/>
        </a:dk1>
        <a:lt1>
          <a:srgbClr val="FFFFFF"/>
        </a:lt1>
        <a:dk2>
          <a:srgbClr val="2E5C00"/>
        </a:dk2>
        <a:lt2>
          <a:srgbClr val="FFFFFF"/>
        </a:lt2>
        <a:accent1>
          <a:srgbClr val="79CA02"/>
        </a:accent1>
        <a:accent2>
          <a:srgbClr val="008080"/>
        </a:accent2>
        <a:accent3>
          <a:srgbClr val="ADB5AA"/>
        </a:accent3>
        <a:accent4>
          <a:srgbClr val="DADADA"/>
        </a:accent4>
        <a:accent5>
          <a:srgbClr val="BEE1AA"/>
        </a:accent5>
        <a:accent6>
          <a:srgbClr val="007373"/>
        </a:accent6>
        <a:hlink>
          <a:srgbClr val="A8DE0E"/>
        </a:hlink>
        <a:folHlink>
          <a:srgbClr val="00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t 5">
        <a:dk1>
          <a:srgbClr val="008885"/>
        </a:dk1>
        <a:lt1>
          <a:srgbClr val="FFFFFF"/>
        </a:lt1>
        <a:dk2>
          <a:srgbClr val="007572"/>
        </a:dk2>
        <a:lt2>
          <a:srgbClr val="FFFF99"/>
        </a:lt2>
        <a:accent1>
          <a:srgbClr val="33CCCC"/>
        </a:accent1>
        <a:accent2>
          <a:srgbClr val="6D6FC7"/>
        </a:accent2>
        <a:accent3>
          <a:srgbClr val="AABDBC"/>
        </a:accent3>
        <a:accent4>
          <a:srgbClr val="DADADA"/>
        </a:accent4>
        <a:accent5>
          <a:srgbClr val="ADE2E2"/>
        </a:accent5>
        <a:accent6>
          <a:srgbClr val="6264B4"/>
        </a:accent6>
        <a:hlink>
          <a:srgbClr val="FFFFCC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t 6">
        <a:dk1>
          <a:srgbClr val="0000AC"/>
        </a:dk1>
        <a:lt1>
          <a:srgbClr val="FFFFFF"/>
        </a:lt1>
        <a:dk2>
          <a:srgbClr val="000086"/>
        </a:dk2>
        <a:lt2>
          <a:srgbClr val="CCFFFF"/>
        </a:lt2>
        <a:accent1>
          <a:srgbClr val="0099FF"/>
        </a:accent1>
        <a:accent2>
          <a:srgbClr val="00B000"/>
        </a:accent2>
        <a:accent3>
          <a:srgbClr val="AAAAC3"/>
        </a:accent3>
        <a:accent4>
          <a:srgbClr val="DADADA"/>
        </a:accent4>
        <a:accent5>
          <a:srgbClr val="AACAFF"/>
        </a:accent5>
        <a:accent6>
          <a:srgbClr val="009F00"/>
        </a:accent6>
        <a:hlink>
          <a:srgbClr val="FFE701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t 7">
        <a:dk1>
          <a:srgbClr val="7474A2"/>
        </a:dk1>
        <a:lt1>
          <a:srgbClr val="FFFFFF"/>
        </a:lt1>
        <a:dk2>
          <a:srgbClr val="5E5E8E"/>
        </a:dk2>
        <a:lt2>
          <a:srgbClr val="D1D1DF"/>
        </a:lt2>
        <a:accent1>
          <a:srgbClr val="CC66FF"/>
        </a:accent1>
        <a:accent2>
          <a:srgbClr val="6666FF"/>
        </a:accent2>
        <a:accent3>
          <a:srgbClr val="B6B6C6"/>
        </a:accent3>
        <a:accent4>
          <a:srgbClr val="DADADA"/>
        </a:accent4>
        <a:accent5>
          <a:srgbClr val="E2B8FF"/>
        </a:accent5>
        <a:accent6>
          <a:srgbClr val="5C5CE7"/>
        </a:accent6>
        <a:hlink>
          <a:srgbClr val="FFCC99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t 8">
        <a:dk1>
          <a:srgbClr val="000000"/>
        </a:dk1>
        <a:lt1>
          <a:srgbClr val="D0DAE2"/>
        </a:lt1>
        <a:dk2>
          <a:srgbClr val="000000"/>
        </a:dk2>
        <a:lt2>
          <a:srgbClr val="E7EDF1"/>
        </a:lt2>
        <a:accent1>
          <a:srgbClr val="33CCCC"/>
        </a:accent1>
        <a:accent2>
          <a:srgbClr val="0099CC"/>
        </a:accent2>
        <a:accent3>
          <a:srgbClr val="E4EAEE"/>
        </a:accent3>
        <a:accent4>
          <a:srgbClr val="000000"/>
        </a:accent4>
        <a:accent5>
          <a:srgbClr val="ADE2E2"/>
        </a:accent5>
        <a:accent6>
          <a:srgbClr val="008AB9"/>
        </a:accent6>
        <a:hlink>
          <a:srgbClr val="3333CC"/>
        </a:hlink>
        <a:folHlink>
          <a:srgbClr val="008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t 9">
        <a:dk1>
          <a:srgbClr val="000000"/>
        </a:dk1>
        <a:lt1>
          <a:srgbClr val="FFFFFF"/>
        </a:lt1>
        <a:dk2>
          <a:srgbClr val="000000"/>
        </a:dk2>
        <a:lt2>
          <a:srgbClr val="E6E6E6"/>
        </a:lt2>
        <a:accent1>
          <a:srgbClr val="66CCFF"/>
        </a:accent1>
        <a:accent2>
          <a:srgbClr val="9999FF"/>
        </a:accent2>
        <a:accent3>
          <a:srgbClr val="FFFFFF"/>
        </a:accent3>
        <a:accent4>
          <a:srgbClr val="000000"/>
        </a:accent4>
        <a:accent5>
          <a:srgbClr val="B8E2FF"/>
        </a:accent5>
        <a:accent6>
          <a:srgbClr val="8A8AE7"/>
        </a:accent6>
        <a:hlink>
          <a:srgbClr val="3333CC"/>
        </a:hlink>
        <a:folHlink>
          <a:srgbClr val="008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Slit</Template>
  <TotalTime>4352</TotalTime>
  <Words>1553</Words>
  <Application>Microsoft Office PowerPoint</Application>
  <PresentationFormat>On-screen Show (4:3)</PresentationFormat>
  <Paragraphs>235</Paragraphs>
  <Slides>20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5" baseType="lpstr">
      <vt:lpstr>Tahoma</vt:lpstr>
      <vt:lpstr>Arial</vt:lpstr>
      <vt:lpstr>Wingdings</vt:lpstr>
      <vt:lpstr>Calibri</vt:lpstr>
      <vt:lpstr>Slit</vt:lpstr>
      <vt:lpstr>Federalism Power is a Zero Sum Game!</vt:lpstr>
      <vt:lpstr>Forms of Government- Unitary</vt:lpstr>
      <vt:lpstr>Federal</vt:lpstr>
      <vt:lpstr>Confederate System</vt:lpstr>
      <vt:lpstr>Positives of Strong Central Govt.</vt:lpstr>
      <vt:lpstr>Positives of Federalism</vt:lpstr>
      <vt:lpstr>Negatives Federalism</vt:lpstr>
      <vt:lpstr>Historical State Role</vt:lpstr>
      <vt:lpstr>Important Constitutional Provisions</vt:lpstr>
      <vt:lpstr>US-Federalism- HISTORY</vt:lpstr>
      <vt:lpstr>Important Historical Events </vt:lpstr>
      <vt:lpstr>Historical events cont’d</vt:lpstr>
      <vt:lpstr>Legislative Federalism</vt:lpstr>
      <vt:lpstr>and More….</vt:lpstr>
      <vt:lpstr>Commerce Clause- Federalism</vt:lpstr>
      <vt:lpstr>Part II - Courts </vt:lpstr>
      <vt:lpstr>Marshall to New Deal</vt:lpstr>
      <vt:lpstr>1954 to 1986</vt:lpstr>
      <vt:lpstr>Rehnquist Court- 1986-2005 Roberts Court 2006-present</vt:lpstr>
      <vt:lpstr>Slide 20</vt:lpstr>
    </vt:vector>
  </TitlesOfParts>
  <Company>Darien Public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Federalism</dc:title>
  <dc:creator>Darien Public Schools</dc:creator>
  <cp:lastModifiedBy>Administrator</cp:lastModifiedBy>
  <cp:revision>31</cp:revision>
  <dcterms:created xsi:type="dcterms:W3CDTF">2006-02-02T16:44:23Z</dcterms:created>
  <dcterms:modified xsi:type="dcterms:W3CDTF">2011-02-08T13:24:57Z</dcterms:modified>
</cp:coreProperties>
</file>

<file path=docProps/thumbnail.jpeg>
</file>